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12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2" y="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06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986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39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05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25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10/6/2022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512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10/6/2022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044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10/6/2022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581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77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52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spc="5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10/6/2022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 spc="5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139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 spc="14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400" kern="1200" spc="7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 spc="7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 spc="7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spc="7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spc="7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8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10">
            <a:extLst>
              <a:ext uri="{FF2B5EF4-FFF2-40B4-BE49-F238E27FC236}">
                <a16:creationId xmlns:a16="http://schemas.microsoft.com/office/drawing/2014/main" id="{033F8A2C-3D6E-460E-BB96-D7F308A35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6" name="비디오 25">
            <a:extLst>
              <a:ext uri="{FF2B5EF4-FFF2-40B4-BE49-F238E27FC236}">
                <a16:creationId xmlns:a16="http://schemas.microsoft.com/office/drawing/2014/main" id="{55498C12-F921-4B70-B9C4-FFFDF7E058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0"/>
          <a:stretch/>
        </p:blipFill>
        <p:spPr>
          <a:xfrm>
            <a:off x="3048" y="-61"/>
            <a:ext cx="12188952" cy="6856624"/>
          </a:xfrm>
          <a:prstGeom prst="rect">
            <a:avLst/>
          </a:prstGeom>
        </p:spPr>
      </p:pic>
      <p:sp>
        <p:nvSpPr>
          <p:cNvPr id="27" name="Rectangle 12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312420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5AE176-FE5B-4FA9-B5D2-A8DBA783B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941" y="1174577"/>
            <a:ext cx="10190071" cy="1299290"/>
          </a:xfrm>
        </p:spPr>
        <p:txBody>
          <a:bodyPr anchor="b">
            <a:normAutofit/>
          </a:bodyPr>
          <a:lstStyle/>
          <a:p>
            <a:r>
              <a:rPr lang="ko-KR" altLang="en-US" sz="5400" dirty="0">
                <a:solidFill>
                  <a:srgbClr val="FFFFFF"/>
                </a:solidFill>
              </a:rPr>
              <a:t>암 </a:t>
            </a:r>
            <a:r>
              <a:rPr lang="ko-KR" altLang="en-US" sz="5400" dirty="0" err="1">
                <a:solidFill>
                  <a:srgbClr val="FFFFFF"/>
                </a:solidFill>
              </a:rPr>
              <a:t>통계율</a:t>
            </a:r>
            <a:r>
              <a:rPr lang="ko-KR" altLang="en-US" sz="5400" dirty="0">
                <a:solidFill>
                  <a:srgbClr val="FFFFFF"/>
                </a:solidFill>
              </a:rPr>
              <a:t>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A1FFA-EFD3-4462-98C5-E3DC39309BD4}"/>
              </a:ext>
            </a:extLst>
          </p:cNvPr>
          <p:cNvSpPr txBox="1"/>
          <p:nvPr/>
        </p:nvSpPr>
        <p:spPr>
          <a:xfrm>
            <a:off x="7259594" y="4390216"/>
            <a:ext cx="3045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</a:rPr>
              <a:t>안양대학교</a:t>
            </a:r>
            <a:endParaRPr lang="en-US" altLang="ko-KR" dirty="0">
              <a:solidFill>
                <a:schemeClr val="bg1"/>
              </a:solidFill>
            </a:endParaRPr>
          </a:p>
          <a:p>
            <a:pPr algn="r"/>
            <a:r>
              <a:rPr lang="ko-KR" altLang="en-US" dirty="0" err="1">
                <a:solidFill>
                  <a:schemeClr val="bg1"/>
                </a:solidFill>
              </a:rPr>
              <a:t>융합소프트웨어전공</a:t>
            </a:r>
            <a:endParaRPr lang="en-US" altLang="ko-KR" dirty="0">
              <a:solidFill>
                <a:schemeClr val="bg1"/>
              </a:solidFill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</a:rPr>
              <a:t>201563014 </a:t>
            </a:r>
          </a:p>
          <a:p>
            <a:pPr algn="r"/>
            <a:r>
              <a:rPr lang="ko-KR" altLang="en-US" dirty="0" err="1">
                <a:solidFill>
                  <a:schemeClr val="bg1"/>
                </a:solidFill>
              </a:rPr>
              <a:t>반현규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85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93F53A-0F63-4E9E-94D1-C4A01EE60C10}"/>
              </a:ext>
            </a:extLst>
          </p:cNvPr>
          <p:cNvSpPr txBox="1"/>
          <p:nvPr/>
        </p:nvSpPr>
        <p:spPr>
          <a:xfrm>
            <a:off x="687976" y="557349"/>
            <a:ext cx="3983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결론 및 향후 연구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8C974A-10FB-409A-9AAE-83CAE72EFA83}"/>
              </a:ext>
            </a:extLst>
          </p:cNvPr>
          <p:cNvSpPr txBox="1"/>
          <p:nvPr/>
        </p:nvSpPr>
        <p:spPr>
          <a:xfrm>
            <a:off x="687977" y="2090432"/>
            <a:ext cx="9645845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국내 </a:t>
            </a:r>
            <a:r>
              <a:rPr lang="en-US" altLang="ko-KR" sz="1800" dirty="0">
                <a:solidFill>
                  <a:schemeClr val="bg1"/>
                </a:solidFill>
              </a:rPr>
              <a:t>24</a:t>
            </a:r>
            <a:r>
              <a:rPr lang="ko-KR" altLang="en-US" sz="1800" dirty="0">
                <a:solidFill>
                  <a:schemeClr val="bg1"/>
                </a:solidFill>
              </a:rPr>
              <a:t>개의 암 발생자수 모니터링을 위해 시도별</a:t>
            </a:r>
            <a:r>
              <a:rPr lang="en-US" altLang="ko-KR" sz="1800" dirty="0">
                <a:solidFill>
                  <a:schemeClr val="bg1"/>
                </a:solidFill>
              </a:rPr>
              <a:t>, </a:t>
            </a:r>
            <a:r>
              <a:rPr lang="ko-KR" altLang="en-US" sz="1800" dirty="0">
                <a:solidFill>
                  <a:schemeClr val="bg1"/>
                </a:solidFill>
              </a:rPr>
              <a:t>연도별 암 발생자수 데이터와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각 암의 발생자수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조발생률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암 상대 생존율 데이터를 얻어 옴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D571AE-3719-48D6-838F-C6D8E5609D13}"/>
              </a:ext>
            </a:extLst>
          </p:cNvPr>
          <p:cNvSpPr txBox="1"/>
          <p:nvPr/>
        </p:nvSpPr>
        <p:spPr>
          <a:xfrm>
            <a:off x="687976" y="3013628"/>
            <a:ext cx="9645845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데이터분석을 통해 수집된 유병자수를 시각적으로 표현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4EA799-CA08-406F-8117-B0D814BEB94B}"/>
              </a:ext>
            </a:extLst>
          </p:cNvPr>
          <p:cNvSpPr txBox="1"/>
          <p:nvPr/>
        </p:nvSpPr>
        <p:spPr>
          <a:xfrm>
            <a:off x="687976" y="3680079"/>
            <a:ext cx="9645845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분석 결과는 국민들에게 암 발생자수 현황을 인지시키기 위해 사용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EB0E73-DAE1-4104-9CC7-B3C09390EE60}"/>
              </a:ext>
            </a:extLst>
          </p:cNvPr>
          <p:cNvSpPr txBox="1"/>
          <p:nvPr/>
        </p:nvSpPr>
        <p:spPr>
          <a:xfrm>
            <a:off x="687976" y="4346530"/>
            <a:ext cx="9645845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앞에서 말한대로</a:t>
            </a:r>
            <a:r>
              <a:rPr lang="en-US" altLang="ko-KR" sz="1800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이 데이터를 가지고 시도별로 암 발생자수가 왜 다르고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이유가 있다면 어떤 이유로 그런지 상관분석 진행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sz="1800" dirty="0">
                <a:solidFill>
                  <a:schemeClr val="bg1"/>
                </a:solidFill>
              </a:rPr>
              <a:t> 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AB10D4-30D3-4F6F-B72C-90DD56A1513A}"/>
              </a:ext>
            </a:extLst>
          </p:cNvPr>
          <p:cNvSpPr txBox="1"/>
          <p:nvPr/>
        </p:nvSpPr>
        <p:spPr>
          <a:xfrm>
            <a:off x="687976" y="5289980"/>
            <a:ext cx="9645845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졸업작품을 진행하면서 완성시키지못한 </a:t>
            </a:r>
            <a:r>
              <a:rPr lang="en-US" altLang="ko-KR" sz="1800" dirty="0" err="1">
                <a:solidFill>
                  <a:schemeClr val="bg1"/>
                </a:solidFill>
              </a:rPr>
              <a:t>sklearn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툴을 이용한 예측도와 정확도 측정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그리고 </a:t>
            </a:r>
            <a:r>
              <a:rPr lang="ko-KR" altLang="en-US" dirty="0" err="1">
                <a:solidFill>
                  <a:schemeClr val="bg1"/>
                </a:solidFill>
              </a:rPr>
              <a:t>크롤링을</a:t>
            </a:r>
            <a:r>
              <a:rPr lang="ko-KR" altLang="en-US" dirty="0">
                <a:solidFill>
                  <a:schemeClr val="bg1"/>
                </a:solidFill>
              </a:rPr>
              <a:t> 통한 데이터수집 후 다양한 분석기법 적용 예정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7626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44B34E9-7CAE-4C60-B061-DF14686BE8F4}"/>
              </a:ext>
            </a:extLst>
          </p:cNvPr>
          <p:cNvCxnSpPr/>
          <p:nvPr/>
        </p:nvCxnSpPr>
        <p:spPr>
          <a:xfrm>
            <a:off x="0" y="836908"/>
            <a:ext cx="122669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89C3CE7-70C3-48A7-A015-D63F822FA51D}"/>
              </a:ext>
            </a:extLst>
          </p:cNvPr>
          <p:cNvCxnSpPr/>
          <p:nvPr/>
        </p:nvCxnSpPr>
        <p:spPr>
          <a:xfrm>
            <a:off x="0" y="966060"/>
            <a:ext cx="122669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DB5C58E-C493-4254-864C-94C6A2581D8B}"/>
              </a:ext>
            </a:extLst>
          </p:cNvPr>
          <p:cNvCxnSpPr>
            <a:cxnSpLocks/>
          </p:cNvCxnSpPr>
          <p:nvPr/>
        </p:nvCxnSpPr>
        <p:spPr>
          <a:xfrm>
            <a:off x="968644" y="836908"/>
            <a:ext cx="0" cy="6021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2DDD18E-B84D-4B33-AD15-BAF1F0D80649}"/>
              </a:ext>
            </a:extLst>
          </p:cNvPr>
          <p:cNvSpPr txBox="1"/>
          <p:nvPr/>
        </p:nvSpPr>
        <p:spPr>
          <a:xfrm>
            <a:off x="968644" y="403001"/>
            <a:ext cx="4277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</a:rPr>
              <a:t>1. </a:t>
            </a:r>
            <a:r>
              <a:rPr lang="ko-KR" altLang="en-US" sz="2000" dirty="0">
                <a:solidFill>
                  <a:schemeClr val="bg1"/>
                </a:solidFill>
              </a:rPr>
              <a:t>프로젝트 개요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A08EE5-7E98-451B-AB6E-254042B85F61}"/>
              </a:ext>
            </a:extLst>
          </p:cNvPr>
          <p:cNvSpPr txBox="1"/>
          <p:nvPr/>
        </p:nvSpPr>
        <p:spPr>
          <a:xfrm>
            <a:off x="0" y="1150727"/>
            <a:ext cx="968640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01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8A744F-636E-4CC4-85E2-75186C7CA6E8}"/>
              </a:ext>
            </a:extLst>
          </p:cNvPr>
          <p:cNvSpPr txBox="1"/>
          <p:nvPr/>
        </p:nvSpPr>
        <p:spPr>
          <a:xfrm>
            <a:off x="0" y="1543351"/>
            <a:ext cx="96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02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7A3B1C-E8F6-4628-9285-E3E2D3890A74}"/>
              </a:ext>
            </a:extLst>
          </p:cNvPr>
          <p:cNvSpPr txBox="1"/>
          <p:nvPr/>
        </p:nvSpPr>
        <p:spPr>
          <a:xfrm>
            <a:off x="0" y="1912683"/>
            <a:ext cx="96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03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00076F-FF7C-46E4-B8AE-1121940CCEF8}"/>
              </a:ext>
            </a:extLst>
          </p:cNvPr>
          <p:cNvSpPr txBox="1"/>
          <p:nvPr/>
        </p:nvSpPr>
        <p:spPr>
          <a:xfrm>
            <a:off x="1100380" y="1020131"/>
            <a:ext cx="2409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암이란</a:t>
            </a:r>
            <a:r>
              <a:rPr lang="en-US" altLang="ko-KR" sz="4000" dirty="0">
                <a:solidFill>
                  <a:schemeClr val="bg1"/>
                </a:solidFill>
              </a:rPr>
              <a:t>?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2F2ADE-4430-4F55-8AAB-8D292CEF689F}"/>
              </a:ext>
            </a:extLst>
          </p:cNvPr>
          <p:cNvSpPr txBox="1"/>
          <p:nvPr/>
        </p:nvSpPr>
        <p:spPr>
          <a:xfrm>
            <a:off x="1813302" y="1912465"/>
            <a:ext cx="8702284" cy="738664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400" b="0" i="0" dirty="0">
                <a:solidFill>
                  <a:schemeClr val="bg1"/>
                </a:solidFill>
                <a:effectLst/>
                <a:latin typeface="-apple-system"/>
              </a:rPr>
              <a:t>생체 조직 안에서 세포가 무제한으로 증식하여 악성 종양을 일으키는 병</a:t>
            </a:r>
            <a:r>
              <a:rPr lang="en-US" altLang="ko-KR" sz="1400" b="0" i="0" dirty="0">
                <a:solidFill>
                  <a:schemeClr val="bg1"/>
                </a:solidFill>
                <a:effectLst/>
                <a:latin typeface="-apple-system"/>
              </a:rPr>
              <a:t>. </a:t>
            </a:r>
            <a:r>
              <a:rPr lang="ko-KR" altLang="en-US" sz="1400" b="0" i="0" dirty="0">
                <a:solidFill>
                  <a:schemeClr val="bg1"/>
                </a:solidFill>
                <a:effectLst/>
                <a:latin typeface="-apple-system"/>
              </a:rPr>
              <a:t>결국에는 주위의 조직을 침범하거나 다른 장기에 전이하여 생체를 죽음에 이르게 한다</a:t>
            </a:r>
            <a:r>
              <a:rPr lang="en-US" altLang="ko-KR" sz="1400" b="0" i="0" dirty="0">
                <a:solidFill>
                  <a:schemeClr val="bg1"/>
                </a:solidFill>
                <a:effectLst/>
                <a:latin typeface="-apple-system"/>
              </a:rPr>
              <a:t>. </a:t>
            </a:r>
            <a:r>
              <a:rPr lang="ko-KR" altLang="en-US" sz="1400" b="0" i="0" dirty="0">
                <a:solidFill>
                  <a:schemeClr val="bg1"/>
                </a:solidFill>
                <a:effectLst/>
                <a:latin typeface="-apple-system"/>
              </a:rPr>
              <a:t>유전성 외에 물리적 자극</a:t>
            </a:r>
            <a:r>
              <a:rPr lang="en-US" altLang="ko-KR" sz="1400" b="0" i="0" dirty="0">
                <a:solidFill>
                  <a:schemeClr val="bg1"/>
                </a:solidFill>
                <a:effectLst/>
                <a:latin typeface="-apple-system"/>
              </a:rPr>
              <a:t>, </a:t>
            </a:r>
            <a:r>
              <a:rPr lang="ko-KR" altLang="en-US" sz="1400" b="0" i="0" dirty="0">
                <a:solidFill>
                  <a:schemeClr val="bg1"/>
                </a:solidFill>
                <a:effectLst/>
                <a:latin typeface="-apple-system"/>
              </a:rPr>
              <a:t>화학적 자극</a:t>
            </a:r>
            <a:r>
              <a:rPr lang="en-US" altLang="ko-KR" sz="1400" b="0" i="0" dirty="0">
                <a:solidFill>
                  <a:schemeClr val="bg1"/>
                </a:solidFill>
                <a:effectLst/>
                <a:latin typeface="-apple-system"/>
              </a:rPr>
              <a:t>, </a:t>
            </a:r>
            <a:r>
              <a:rPr lang="ko-KR" altLang="en-US" sz="1400" b="0" i="0" dirty="0">
                <a:solidFill>
                  <a:schemeClr val="bg1"/>
                </a:solidFill>
                <a:effectLst/>
                <a:latin typeface="-apple-system"/>
              </a:rPr>
              <a:t>바이러스 감염 따위가 원인이며 완치는 어려우나 외과 수술</a:t>
            </a:r>
            <a:r>
              <a:rPr lang="en-US" altLang="ko-KR" sz="1400" b="0" i="0" dirty="0">
                <a:solidFill>
                  <a:schemeClr val="bg1"/>
                </a:solidFill>
                <a:effectLst/>
                <a:latin typeface="-apple-system"/>
              </a:rPr>
              <a:t>, </a:t>
            </a:r>
            <a:r>
              <a:rPr lang="ko-KR" altLang="en-US" sz="1400" b="0" i="0" dirty="0">
                <a:solidFill>
                  <a:schemeClr val="bg1"/>
                </a:solidFill>
                <a:effectLst/>
                <a:latin typeface="-apple-system"/>
              </a:rPr>
              <a:t>방사선 요법</a:t>
            </a:r>
            <a:r>
              <a:rPr lang="en-US" altLang="ko-KR" sz="1400" b="0" i="0" dirty="0">
                <a:solidFill>
                  <a:schemeClr val="bg1"/>
                </a:solidFill>
                <a:effectLst/>
                <a:latin typeface="-apple-system"/>
              </a:rPr>
              <a:t>, </a:t>
            </a:r>
            <a:r>
              <a:rPr lang="ko-KR" altLang="en-US" sz="1400" b="0" i="0" dirty="0">
                <a:solidFill>
                  <a:schemeClr val="bg1"/>
                </a:solidFill>
                <a:effectLst/>
                <a:latin typeface="-apple-system"/>
              </a:rPr>
              <a:t>화학 요법으로 치료한다</a:t>
            </a:r>
            <a:r>
              <a:rPr lang="en-US" altLang="ko-KR" sz="1400" b="0" i="0" dirty="0">
                <a:solidFill>
                  <a:schemeClr val="bg1"/>
                </a:solidFill>
                <a:effectLst/>
                <a:latin typeface="-apple-system"/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939D18-37E7-4F59-9275-680C7A8D9920}"/>
              </a:ext>
            </a:extLst>
          </p:cNvPr>
          <p:cNvSpPr txBox="1"/>
          <p:nvPr/>
        </p:nvSpPr>
        <p:spPr>
          <a:xfrm>
            <a:off x="1100380" y="2974889"/>
            <a:ext cx="3478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프로젝트 목적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0E5386-F3F0-42F4-BC18-71AD60340450}"/>
              </a:ext>
            </a:extLst>
          </p:cNvPr>
          <p:cNvSpPr txBox="1"/>
          <p:nvPr/>
        </p:nvSpPr>
        <p:spPr>
          <a:xfrm>
            <a:off x="1804928" y="4915070"/>
            <a:ext cx="8557034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●  </a:t>
            </a:r>
            <a:r>
              <a:rPr lang="ko-KR" altLang="en-US" dirty="0">
                <a:solidFill>
                  <a:schemeClr val="bg1"/>
                </a:solidFill>
              </a:rPr>
              <a:t>사람들에게 암에 대한 위험성을 인지시키고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암을 예방하자는 의미로 비롯됨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3F5B5B-E41A-4532-8564-AD7B2D893EB5}"/>
              </a:ext>
            </a:extLst>
          </p:cNvPr>
          <p:cNvSpPr txBox="1"/>
          <p:nvPr/>
        </p:nvSpPr>
        <p:spPr>
          <a:xfrm>
            <a:off x="1813302" y="3883424"/>
            <a:ext cx="8548660" cy="707886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●  </a:t>
            </a:r>
            <a:r>
              <a:rPr lang="ko-KR" altLang="en-US" sz="2000" dirty="0">
                <a:solidFill>
                  <a:schemeClr val="bg1"/>
                </a:solidFill>
              </a:rPr>
              <a:t>데이터 분석을 통해 암 유병자수의 상황을 인식하고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수집된 유병자수를 시각화 하고 다각적으로 분석을 수행함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067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63A3293-6AAF-4D11-A4DF-158155C2E9A7}"/>
              </a:ext>
            </a:extLst>
          </p:cNvPr>
          <p:cNvSpPr txBox="1"/>
          <p:nvPr/>
        </p:nvSpPr>
        <p:spPr>
          <a:xfrm>
            <a:off x="687977" y="557349"/>
            <a:ext cx="517289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실험결과 및 분석</a:t>
            </a:r>
            <a:endParaRPr lang="en-US" altLang="ko-KR" sz="40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데이터셋 </a:t>
            </a:r>
            <a:r>
              <a:rPr lang="en-US" altLang="ko-KR" sz="2800" dirty="0">
                <a:solidFill>
                  <a:schemeClr val="bg1"/>
                </a:solidFill>
              </a:rPr>
              <a:t>(</a:t>
            </a:r>
            <a:r>
              <a:rPr lang="ko-KR" altLang="en-US" sz="2800" dirty="0">
                <a:solidFill>
                  <a:schemeClr val="bg1"/>
                </a:solidFill>
              </a:rPr>
              <a:t>수집자료에 대한 설명</a:t>
            </a:r>
            <a:r>
              <a:rPr lang="en-US" altLang="ko-KR" sz="2800" dirty="0">
                <a:solidFill>
                  <a:schemeClr val="bg1"/>
                </a:solidFill>
              </a:rPr>
              <a:t>)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C6CDBA-0962-4722-AC2E-5AE14177AA5F}"/>
              </a:ext>
            </a:extLst>
          </p:cNvPr>
          <p:cNvSpPr txBox="1"/>
          <p:nvPr/>
        </p:nvSpPr>
        <p:spPr>
          <a:xfrm>
            <a:off x="853440" y="1776549"/>
            <a:ext cx="9509760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연도 별 각 암의 유병자수를 파악하기 위해 암 발생자수와 백분율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  <a:r>
              <a:rPr lang="ko-KR" altLang="en-US" dirty="0">
                <a:solidFill>
                  <a:schemeClr val="bg1"/>
                </a:solidFill>
              </a:rPr>
              <a:t> 조발생률 마지막으로 연령표준</a:t>
            </a:r>
            <a:r>
              <a:rPr lang="en-US" altLang="ko-KR" dirty="0">
                <a:solidFill>
                  <a:schemeClr val="bg1"/>
                </a:solidFill>
              </a:rPr>
              <a:t>                                        	</a:t>
            </a:r>
            <a:r>
              <a:rPr lang="ko-KR" altLang="en-US" dirty="0">
                <a:solidFill>
                  <a:schemeClr val="bg1"/>
                </a:solidFill>
              </a:rPr>
              <a:t>화 발생률을 얻어 옴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sz="1800" dirty="0">
                <a:solidFill>
                  <a:schemeClr val="bg1"/>
                </a:solidFill>
              </a:rPr>
              <a:t> 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90F982-F77C-4B56-9BBD-F9631D1D0CF7}"/>
              </a:ext>
            </a:extLst>
          </p:cNvPr>
          <p:cNvSpPr txBox="1"/>
          <p:nvPr/>
        </p:nvSpPr>
        <p:spPr>
          <a:xfrm>
            <a:off x="853440" y="3059668"/>
            <a:ext cx="9509760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</a:t>
            </a:r>
            <a:r>
              <a:rPr lang="en-US" altLang="ko-KR" dirty="0">
                <a:solidFill>
                  <a:schemeClr val="bg1"/>
                </a:solidFill>
              </a:rPr>
              <a:t>1993</a:t>
            </a:r>
            <a:r>
              <a:rPr lang="ko-KR" altLang="en-US" dirty="0">
                <a:solidFill>
                  <a:schemeClr val="bg1"/>
                </a:solidFill>
              </a:rPr>
              <a:t>년 부터 </a:t>
            </a:r>
            <a:r>
              <a:rPr lang="en-US" altLang="ko-KR" dirty="0">
                <a:solidFill>
                  <a:schemeClr val="bg1"/>
                </a:solidFill>
              </a:rPr>
              <a:t>2016</a:t>
            </a:r>
            <a:r>
              <a:rPr lang="ko-KR" altLang="en-US" dirty="0">
                <a:solidFill>
                  <a:schemeClr val="bg1"/>
                </a:solidFill>
              </a:rPr>
              <a:t>년 연도별 암 발생자수를 얻어 옴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37A639-AF53-4E1C-ACF4-F3428A196BAA}"/>
              </a:ext>
            </a:extLst>
          </p:cNvPr>
          <p:cNvSpPr txBox="1"/>
          <p:nvPr/>
        </p:nvSpPr>
        <p:spPr>
          <a:xfrm>
            <a:off x="853440" y="4310381"/>
            <a:ext cx="9509760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시도별 유병자수를 파악하기 위해 전국시도 암 유병자수를 얻어 옴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3758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A80326-59C8-4910-9089-F393A2807CF1}"/>
              </a:ext>
            </a:extLst>
          </p:cNvPr>
          <p:cNvSpPr txBox="1"/>
          <p:nvPr/>
        </p:nvSpPr>
        <p:spPr>
          <a:xfrm>
            <a:off x="687977" y="557349"/>
            <a:ext cx="517289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실험결과 및 분석</a:t>
            </a:r>
            <a:endParaRPr lang="en-US" altLang="ko-KR" sz="40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분석 실험환경의 환경 자료 요약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B64A7-8821-4D59-9E69-3F59FBA7A29C}"/>
              </a:ext>
            </a:extLst>
          </p:cNvPr>
          <p:cNvSpPr txBox="1"/>
          <p:nvPr/>
        </p:nvSpPr>
        <p:spPr>
          <a:xfrm>
            <a:off x="687978" y="1788216"/>
            <a:ext cx="2046514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solidFill>
                  <a:schemeClr val="bg1"/>
                </a:solidFill>
              </a:rPr>
              <a:t>● 데이터 분석 도구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6E7182-5D42-4386-96AE-CA61164D776C}"/>
              </a:ext>
            </a:extLst>
          </p:cNvPr>
          <p:cNvSpPr txBox="1"/>
          <p:nvPr/>
        </p:nvSpPr>
        <p:spPr>
          <a:xfrm>
            <a:off x="1158241" y="2434308"/>
            <a:ext cx="2847701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solidFill>
                  <a:schemeClr val="bg1"/>
                </a:solidFill>
              </a:rPr>
              <a:t>● </a:t>
            </a:r>
            <a:r>
              <a:rPr lang="en-US" altLang="ko-KR" sz="1800" dirty="0">
                <a:solidFill>
                  <a:schemeClr val="bg1"/>
                </a:solidFill>
              </a:rPr>
              <a:t>Pandas </a:t>
            </a:r>
            <a:r>
              <a:rPr lang="ko-KR" altLang="en-US" sz="1800" dirty="0">
                <a:solidFill>
                  <a:schemeClr val="bg1"/>
                </a:solidFill>
              </a:rPr>
              <a:t>라이브러리 사용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5734C0E-2C50-4664-B681-6B9BCE0F5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483" y="1034402"/>
            <a:ext cx="5668166" cy="46488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46E0F2-E0B2-4D1E-8EEB-01D4A179512B}"/>
              </a:ext>
            </a:extLst>
          </p:cNvPr>
          <p:cNvSpPr txBox="1"/>
          <p:nvPr/>
        </p:nvSpPr>
        <p:spPr>
          <a:xfrm>
            <a:off x="1158241" y="3080400"/>
            <a:ext cx="4214948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</a:t>
            </a:r>
            <a:r>
              <a:rPr lang="en-US" altLang="ko-KR" sz="1800" dirty="0">
                <a:solidFill>
                  <a:schemeClr val="bg1"/>
                </a:solidFill>
              </a:rPr>
              <a:t>1993 ~ 2016 </a:t>
            </a:r>
            <a:r>
              <a:rPr lang="ko-KR" altLang="en-US" sz="1800" dirty="0">
                <a:solidFill>
                  <a:schemeClr val="bg1"/>
                </a:solidFill>
              </a:rPr>
              <a:t>기간 중 각 암 종 별 </a:t>
            </a:r>
            <a:r>
              <a:rPr lang="ko-KR" altLang="en-US" dirty="0">
                <a:solidFill>
                  <a:schemeClr val="bg1"/>
                </a:solidFill>
              </a:rPr>
              <a:t>환자수와 </a:t>
            </a:r>
            <a:r>
              <a:rPr lang="en-US" altLang="ko-KR" dirty="0">
                <a:solidFill>
                  <a:schemeClr val="bg1"/>
                </a:solidFill>
              </a:rPr>
              <a:t>5</a:t>
            </a:r>
            <a:r>
              <a:rPr lang="ko-KR" altLang="en-US" dirty="0">
                <a:solidFill>
                  <a:schemeClr val="bg1"/>
                </a:solidFill>
              </a:rPr>
              <a:t>년 암 상대 생존율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E87F05-1EAB-42EA-BED7-4165D49BA712}"/>
              </a:ext>
            </a:extLst>
          </p:cNvPr>
          <p:cNvSpPr txBox="1"/>
          <p:nvPr/>
        </p:nvSpPr>
        <p:spPr>
          <a:xfrm>
            <a:off x="1166949" y="4003491"/>
            <a:ext cx="4214948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</a:t>
            </a:r>
            <a:r>
              <a:rPr lang="en-US" altLang="ko-KR" dirty="0">
                <a:solidFill>
                  <a:schemeClr val="bg1"/>
                </a:solidFill>
              </a:rPr>
              <a:t>‘</a:t>
            </a:r>
            <a:r>
              <a:rPr lang="ko-KR" altLang="en-US" dirty="0">
                <a:solidFill>
                  <a:schemeClr val="bg1"/>
                </a:solidFill>
              </a:rPr>
              <a:t>성</a:t>
            </a:r>
            <a:r>
              <a:rPr lang="en-US" altLang="ko-KR" dirty="0">
                <a:solidFill>
                  <a:schemeClr val="bg1"/>
                </a:solidFill>
              </a:rPr>
              <a:t>’ column</a:t>
            </a:r>
            <a:r>
              <a:rPr lang="ko-KR" altLang="en-US" dirty="0">
                <a:solidFill>
                  <a:schemeClr val="bg1"/>
                </a:solidFill>
              </a:rPr>
              <a:t>에서 </a:t>
            </a:r>
            <a:r>
              <a:rPr lang="en-US" altLang="ko-KR" dirty="0">
                <a:solidFill>
                  <a:schemeClr val="bg1"/>
                </a:solidFill>
              </a:rPr>
              <a:t>‘</a:t>
            </a:r>
            <a:r>
              <a:rPr lang="ko-KR" altLang="en-US" dirty="0">
                <a:solidFill>
                  <a:schemeClr val="bg1"/>
                </a:solidFill>
              </a:rPr>
              <a:t>남녀전체</a:t>
            </a:r>
            <a:r>
              <a:rPr lang="en-US" altLang="ko-KR" dirty="0">
                <a:solidFill>
                  <a:schemeClr val="bg1"/>
                </a:solidFill>
              </a:rPr>
              <a:t>‘  value</a:t>
            </a:r>
            <a:r>
              <a:rPr lang="ko-KR" altLang="en-US" dirty="0">
                <a:solidFill>
                  <a:schemeClr val="bg1"/>
                </a:solidFill>
              </a:rPr>
              <a:t>를 제외하여 기간별 발생자수 추출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78453-BE32-49B8-8B63-023BA313D272}"/>
              </a:ext>
            </a:extLst>
          </p:cNvPr>
          <p:cNvSpPr txBox="1"/>
          <p:nvPr/>
        </p:nvSpPr>
        <p:spPr>
          <a:xfrm>
            <a:off x="1166949" y="4926582"/>
            <a:ext cx="4214948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</a:t>
            </a:r>
            <a:r>
              <a:rPr lang="en-US" altLang="ko-KR" sz="1800" dirty="0">
                <a:solidFill>
                  <a:schemeClr val="bg1"/>
                </a:solidFill>
              </a:rPr>
              <a:t>‘</a:t>
            </a:r>
            <a:r>
              <a:rPr lang="ko-KR" altLang="en-US" sz="1800" dirty="0">
                <a:solidFill>
                  <a:schemeClr val="bg1"/>
                </a:solidFill>
              </a:rPr>
              <a:t>국제질병분류코드</a:t>
            </a:r>
            <a:r>
              <a:rPr lang="en-US" altLang="ko-KR" sz="1800" dirty="0">
                <a:solidFill>
                  <a:schemeClr val="bg1"/>
                </a:solidFill>
              </a:rPr>
              <a:t>’ column</a:t>
            </a:r>
            <a:r>
              <a:rPr lang="ko-KR" altLang="en-US" sz="1800" dirty="0">
                <a:solidFill>
                  <a:schemeClr val="bg1"/>
                </a:solidFill>
              </a:rPr>
              <a:t>을 </a:t>
            </a:r>
            <a:r>
              <a:rPr lang="en-US" altLang="ko-KR" sz="1800" dirty="0">
                <a:solidFill>
                  <a:schemeClr val="bg1"/>
                </a:solidFill>
              </a:rPr>
              <a:t>drop.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63A12F-0C32-494B-BF1F-94D1F88A4A5D}"/>
              </a:ext>
            </a:extLst>
          </p:cNvPr>
          <p:cNvSpPr txBox="1"/>
          <p:nvPr/>
        </p:nvSpPr>
        <p:spPr>
          <a:xfrm>
            <a:off x="1166949" y="5572674"/>
            <a:ext cx="4214948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</a:t>
            </a:r>
            <a:r>
              <a:rPr lang="en-US" altLang="ko-KR" sz="1800" dirty="0">
                <a:solidFill>
                  <a:schemeClr val="bg1"/>
                </a:solidFill>
              </a:rPr>
              <a:t>‘</a:t>
            </a:r>
            <a:r>
              <a:rPr lang="ko-KR" altLang="en-US" sz="1800" dirty="0">
                <a:solidFill>
                  <a:schemeClr val="bg1"/>
                </a:solidFill>
              </a:rPr>
              <a:t>암 종</a:t>
            </a:r>
            <a:r>
              <a:rPr lang="en-US" altLang="ko-KR" sz="1800" dirty="0">
                <a:solidFill>
                  <a:schemeClr val="bg1"/>
                </a:solidFill>
              </a:rPr>
              <a:t>‘ column </a:t>
            </a:r>
            <a:r>
              <a:rPr lang="ko-KR" altLang="en-US" sz="1800" dirty="0">
                <a:solidFill>
                  <a:schemeClr val="bg1"/>
                </a:solidFill>
              </a:rPr>
              <a:t>중 </a:t>
            </a:r>
            <a:r>
              <a:rPr lang="en-US" altLang="ko-KR" sz="1800" dirty="0">
                <a:solidFill>
                  <a:schemeClr val="bg1"/>
                </a:solidFill>
              </a:rPr>
              <a:t>＇</a:t>
            </a:r>
            <a:r>
              <a:rPr lang="ko-KR" altLang="en-US" sz="1800" dirty="0">
                <a:solidFill>
                  <a:schemeClr val="bg1"/>
                </a:solidFill>
              </a:rPr>
              <a:t>모든 암</a:t>
            </a:r>
            <a:r>
              <a:rPr lang="en-US" altLang="ko-KR" sz="1800" dirty="0">
                <a:solidFill>
                  <a:schemeClr val="bg1"/>
                </a:solidFill>
              </a:rPr>
              <a:t>’  value</a:t>
            </a:r>
            <a:r>
              <a:rPr lang="ko-KR" altLang="en-US" sz="1800" dirty="0">
                <a:solidFill>
                  <a:schemeClr val="bg1"/>
                </a:solidFill>
              </a:rPr>
              <a:t>를 제외하여 발생자수 추출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0773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EE89A0-3F71-4EA3-9451-C95498AAC4E7}"/>
              </a:ext>
            </a:extLst>
          </p:cNvPr>
          <p:cNvSpPr txBox="1"/>
          <p:nvPr/>
        </p:nvSpPr>
        <p:spPr>
          <a:xfrm>
            <a:off x="687977" y="557349"/>
            <a:ext cx="418011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실험결과 및 분석</a:t>
            </a:r>
            <a:endParaRPr lang="en-US" altLang="ko-KR" sz="40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분석결과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868778-C2FF-4C2D-81F6-3299ADA5AB8B}"/>
              </a:ext>
            </a:extLst>
          </p:cNvPr>
          <p:cNvSpPr txBox="1"/>
          <p:nvPr/>
        </p:nvSpPr>
        <p:spPr>
          <a:xfrm>
            <a:off x="687977" y="2702616"/>
            <a:ext cx="3997233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암 발생자수와 조발생률에 따른 백분율 수치 시각화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3D85FE0-73D6-4A8B-8451-5DC5427BF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897" y="915303"/>
            <a:ext cx="6122126" cy="50273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F3ED39-4282-49E2-B3A1-35F98CF9B080}"/>
              </a:ext>
            </a:extLst>
          </p:cNvPr>
          <p:cNvSpPr txBox="1"/>
          <p:nvPr/>
        </p:nvSpPr>
        <p:spPr>
          <a:xfrm>
            <a:off x="687977" y="3594222"/>
            <a:ext cx="3997233" cy="92333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암 발생자수가 증가함에 따라 백분율 수치는 자연스레 증가하고 조발생률까지 증가함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9972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6A773E9-A018-4321-8B5B-6ABC6F6D80B4}"/>
              </a:ext>
            </a:extLst>
          </p:cNvPr>
          <p:cNvSpPr txBox="1"/>
          <p:nvPr/>
        </p:nvSpPr>
        <p:spPr>
          <a:xfrm>
            <a:off x="687977" y="557349"/>
            <a:ext cx="375339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실험결과 및 분석</a:t>
            </a:r>
            <a:endParaRPr lang="en-US" altLang="ko-KR" sz="40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분석결과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6714DF2-7856-47C2-B341-BD685421C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2" y="557349"/>
            <a:ext cx="2794709" cy="245707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8B8B9B9-1F97-4955-87F1-811C2EC3C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584" y="557349"/>
            <a:ext cx="2794710" cy="245707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FC0A959-D669-46A5-876D-0B98EEA058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2" y="3429000"/>
            <a:ext cx="2794710" cy="245707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40B3D91-4C36-45EA-9A37-EE58C77CDD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585" y="3429000"/>
            <a:ext cx="2794710" cy="245707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B3E62CB-7669-4703-9CB0-8DA747B435F5}"/>
              </a:ext>
            </a:extLst>
          </p:cNvPr>
          <p:cNvSpPr txBox="1"/>
          <p:nvPr/>
        </p:nvSpPr>
        <p:spPr>
          <a:xfrm>
            <a:off x="687975" y="1821391"/>
            <a:ext cx="3997233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</a:t>
            </a:r>
            <a:r>
              <a:rPr lang="en-US" altLang="ko-KR" sz="1800" dirty="0">
                <a:solidFill>
                  <a:schemeClr val="bg1"/>
                </a:solidFill>
              </a:rPr>
              <a:t>24</a:t>
            </a:r>
            <a:r>
              <a:rPr lang="ko-KR" altLang="en-US" sz="1800" dirty="0">
                <a:solidFill>
                  <a:schemeClr val="bg1"/>
                </a:solidFill>
              </a:rPr>
              <a:t>개 암 중 가장 흔한 암 </a:t>
            </a:r>
            <a:r>
              <a:rPr lang="en-US" altLang="ko-KR" sz="1800" dirty="0">
                <a:solidFill>
                  <a:schemeClr val="bg1"/>
                </a:solidFill>
              </a:rPr>
              <a:t>4</a:t>
            </a:r>
            <a:r>
              <a:rPr lang="ko-KR" altLang="en-US" sz="1800" dirty="0">
                <a:solidFill>
                  <a:schemeClr val="bg1"/>
                </a:solidFill>
              </a:rPr>
              <a:t>개</a:t>
            </a:r>
            <a:r>
              <a:rPr lang="en-US" altLang="ko-KR" sz="1800" dirty="0">
                <a:solidFill>
                  <a:schemeClr val="bg1"/>
                </a:solidFill>
              </a:rPr>
              <a:t>(</a:t>
            </a:r>
            <a:r>
              <a:rPr lang="ko-KR" altLang="en-US" sz="1800" dirty="0">
                <a:solidFill>
                  <a:schemeClr val="bg1"/>
                </a:solidFill>
              </a:rPr>
              <a:t>간 </a:t>
            </a:r>
            <a:r>
              <a:rPr lang="ko-KR" altLang="en-US" dirty="0">
                <a:solidFill>
                  <a:schemeClr val="bg1"/>
                </a:solidFill>
              </a:rPr>
              <a:t>암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신장 암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위 암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폐 암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ko-KR" altLang="en-US" dirty="0">
                <a:solidFill>
                  <a:schemeClr val="bg1"/>
                </a:solidFill>
              </a:rPr>
              <a:t>의 그래프 시각화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1BE734-673E-4303-8235-B5BD9EAF73C7}"/>
              </a:ext>
            </a:extLst>
          </p:cNvPr>
          <p:cNvSpPr txBox="1"/>
          <p:nvPr/>
        </p:nvSpPr>
        <p:spPr>
          <a:xfrm>
            <a:off x="687974" y="2592991"/>
            <a:ext cx="3997233" cy="1200329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현대 의료기술이 발전함에 따라 각각의 암들의 생존율이 증가하는 가운데</a:t>
            </a:r>
            <a:r>
              <a:rPr lang="en-US" altLang="ko-KR" sz="1800" dirty="0">
                <a:solidFill>
                  <a:schemeClr val="bg1"/>
                </a:solidFill>
              </a:rPr>
              <a:t>, </a:t>
            </a:r>
            <a:r>
              <a:rPr lang="ko-KR" altLang="en-US" sz="1800" dirty="0">
                <a:solidFill>
                  <a:schemeClr val="bg1"/>
                </a:solidFill>
              </a:rPr>
              <a:t>폐암은 유독 생존율이 낮다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altLang="ko-KR" dirty="0">
                <a:solidFill>
                  <a:srgbClr val="FF0000"/>
                </a:solidFill>
              </a:rPr>
              <a:t>※ </a:t>
            </a:r>
            <a:r>
              <a:rPr lang="ko-KR" altLang="en-US" dirty="0">
                <a:solidFill>
                  <a:srgbClr val="FF0000"/>
                </a:solidFill>
              </a:rPr>
              <a:t>금연 권장 </a:t>
            </a:r>
            <a:r>
              <a:rPr lang="en-US" altLang="ko-KR" dirty="0">
                <a:solidFill>
                  <a:srgbClr val="FF0000"/>
                </a:solidFill>
              </a:rPr>
              <a:t>!!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429E9B-F85E-44BE-9CA7-D813D5A168A1}"/>
              </a:ext>
            </a:extLst>
          </p:cNvPr>
          <p:cNvSpPr txBox="1"/>
          <p:nvPr/>
        </p:nvSpPr>
        <p:spPr>
          <a:xfrm>
            <a:off x="687973" y="3918589"/>
            <a:ext cx="3997233" cy="2154436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rgbClr val="FFFF00"/>
                </a:solidFill>
              </a:rPr>
              <a:t>★</a:t>
            </a:r>
            <a:r>
              <a:rPr lang="ko-KR" altLang="en-US" sz="1800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rgbClr val="FFFF00"/>
                </a:solidFill>
              </a:rPr>
              <a:t>폐</a:t>
            </a:r>
            <a:r>
              <a:rPr lang="ko-KR" altLang="en-US" sz="1800" dirty="0">
                <a:solidFill>
                  <a:srgbClr val="FFFF00"/>
                </a:solidFill>
              </a:rPr>
              <a:t> 암 증상과 원인 ★</a:t>
            </a:r>
            <a:endParaRPr lang="en-US" altLang="ko-KR" sz="1800" dirty="0">
              <a:solidFill>
                <a:srgbClr val="FFFF00"/>
              </a:solidFill>
            </a:endParaRPr>
          </a:p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ⓐ 흡연보다 더 위험한 </a:t>
            </a:r>
            <a:r>
              <a:rPr lang="ko-KR" altLang="en-US" sz="2000" dirty="0">
                <a:solidFill>
                  <a:srgbClr val="FF0000"/>
                </a:solidFill>
              </a:rPr>
              <a:t>간접흡연</a:t>
            </a:r>
            <a:endParaRPr lang="en-US" altLang="ko-KR" sz="2000" dirty="0">
              <a:solidFill>
                <a:srgbClr val="FF0000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ⓑ 대기 중에 있는 </a:t>
            </a:r>
            <a:r>
              <a:rPr lang="ko-KR" altLang="en-US" sz="2000" dirty="0">
                <a:solidFill>
                  <a:srgbClr val="FF0000"/>
                </a:solidFill>
              </a:rPr>
              <a:t>미세먼지</a:t>
            </a:r>
            <a:r>
              <a:rPr lang="en-US" altLang="ko-KR" sz="2000" dirty="0">
                <a:solidFill>
                  <a:srgbClr val="FF0000"/>
                </a:solidFill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</a:rPr>
              <a:t>라돈 </a:t>
            </a:r>
            <a:endParaRPr lang="en-US" altLang="ko-KR" sz="2000" dirty="0">
              <a:solidFill>
                <a:srgbClr val="FF0000"/>
              </a:solidFill>
            </a:endParaRPr>
          </a:p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Ⓒ 석면</a:t>
            </a:r>
            <a:r>
              <a:rPr lang="en-US" altLang="ko-KR" sz="1800" dirty="0">
                <a:solidFill>
                  <a:schemeClr val="bg1"/>
                </a:solidFill>
              </a:rPr>
              <a:t>, </a:t>
            </a:r>
            <a:r>
              <a:rPr lang="ko-KR" altLang="en-US" sz="1800" dirty="0">
                <a:solidFill>
                  <a:schemeClr val="bg1"/>
                </a:solidFill>
              </a:rPr>
              <a:t>중금속 등 </a:t>
            </a:r>
            <a:r>
              <a:rPr lang="ko-KR" altLang="en-US" sz="2000" dirty="0">
                <a:solidFill>
                  <a:srgbClr val="FF0000"/>
                </a:solidFill>
              </a:rPr>
              <a:t>직업적 요인</a:t>
            </a:r>
            <a:endParaRPr lang="en-US" altLang="ko-KR" sz="1800" dirty="0">
              <a:solidFill>
                <a:srgbClr val="FF0000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ⓓ </a:t>
            </a:r>
            <a:r>
              <a:rPr lang="ko-KR" altLang="en-US" sz="2000" dirty="0">
                <a:solidFill>
                  <a:srgbClr val="FF0000"/>
                </a:solidFill>
              </a:rPr>
              <a:t>가족력</a:t>
            </a:r>
            <a:r>
              <a:rPr lang="en-US" altLang="ko-KR" sz="2000" dirty="0">
                <a:solidFill>
                  <a:srgbClr val="FF0000"/>
                </a:solidFill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</a:rPr>
              <a:t>유전적 </a:t>
            </a:r>
            <a:r>
              <a:rPr lang="ko-KR" altLang="en-US" dirty="0">
                <a:solidFill>
                  <a:schemeClr val="bg1"/>
                </a:solidFill>
              </a:rPr>
              <a:t>요인</a:t>
            </a:r>
            <a:endParaRPr lang="en-US" altLang="ko-KR" sz="1800" dirty="0">
              <a:solidFill>
                <a:schemeClr val="bg1"/>
              </a:solidFill>
            </a:endParaRPr>
          </a:p>
          <a:p>
            <a:pPr algn="ctr"/>
            <a:endParaRPr lang="en-US" altLang="ko-KR" sz="1800" dirty="0">
              <a:solidFill>
                <a:srgbClr val="FFFF00"/>
              </a:solidFill>
            </a:endParaRPr>
          </a:p>
          <a:p>
            <a:pPr algn="ctr"/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921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9F0727-8224-4F69-9918-8290C27BBECE}"/>
              </a:ext>
            </a:extLst>
          </p:cNvPr>
          <p:cNvSpPr txBox="1"/>
          <p:nvPr/>
        </p:nvSpPr>
        <p:spPr>
          <a:xfrm>
            <a:off x="687977" y="557349"/>
            <a:ext cx="375339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실험결과 및 분석</a:t>
            </a:r>
            <a:endParaRPr lang="en-US" altLang="ko-KR" sz="40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분석결과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BA33A9-0621-40E2-820B-2AF9AF37A5FB}"/>
              </a:ext>
            </a:extLst>
          </p:cNvPr>
          <p:cNvSpPr txBox="1"/>
          <p:nvPr/>
        </p:nvSpPr>
        <p:spPr>
          <a:xfrm>
            <a:off x="687977" y="2090432"/>
            <a:ext cx="3997233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시도별 남자</a:t>
            </a:r>
            <a:r>
              <a:rPr lang="en-US" altLang="ko-KR" sz="1800" dirty="0">
                <a:solidFill>
                  <a:schemeClr val="bg1"/>
                </a:solidFill>
              </a:rPr>
              <a:t>,</a:t>
            </a:r>
            <a:r>
              <a:rPr lang="ko-KR" altLang="en-US" sz="1800" dirty="0">
                <a:solidFill>
                  <a:schemeClr val="bg1"/>
                </a:solidFill>
              </a:rPr>
              <a:t>여자 암 발생자수 그래프 시각화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ADB90B-8141-4409-895A-A711437D1AD9}"/>
              </a:ext>
            </a:extLst>
          </p:cNvPr>
          <p:cNvSpPr txBox="1"/>
          <p:nvPr/>
        </p:nvSpPr>
        <p:spPr>
          <a:xfrm>
            <a:off x="687976" y="3017748"/>
            <a:ext cx="3997233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↓ 전국시도별 암 발생자수 데이터를 가져옴</a:t>
            </a:r>
            <a:r>
              <a:rPr lang="en-US" altLang="ko-KR" sz="1800" dirty="0">
                <a:solidFill>
                  <a:schemeClr val="bg1"/>
                </a:solidFill>
              </a:rPr>
              <a:t>. (2016</a:t>
            </a:r>
            <a:r>
              <a:rPr lang="ko-KR" altLang="en-US" sz="1800" dirty="0">
                <a:solidFill>
                  <a:schemeClr val="bg1"/>
                </a:solidFill>
              </a:rPr>
              <a:t>년 기준 데이터</a:t>
            </a:r>
            <a:r>
              <a:rPr lang="en-US" altLang="ko-KR" sz="1800" dirty="0">
                <a:solidFill>
                  <a:schemeClr val="bg1"/>
                </a:solidFill>
              </a:rPr>
              <a:t>)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15A97D2-0ABB-4FA7-87CE-1358AF54C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76" y="3785824"/>
            <a:ext cx="3997233" cy="288682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3A86ACC-4908-426B-A66B-1D94F08C70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453" y="235079"/>
            <a:ext cx="3324386" cy="319392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ED6A1FF-9962-4A2B-AAAE-0409B2B71D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130" y="235078"/>
            <a:ext cx="3324386" cy="31939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BAE33C2-48DA-4F8C-AAEB-A756F28D47EA}"/>
              </a:ext>
            </a:extLst>
          </p:cNvPr>
          <p:cNvSpPr txBox="1"/>
          <p:nvPr/>
        </p:nvSpPr>
        <p:spPr>
          <a:xfrm>
            <a:off x="5021453" y="3979516"/>
            <a:ext cx="6724063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↑ 시도별 남자</a:t>
            </a:r>
            <a:r>
              <a:rPr lang="en-US" altLang="ko-KR" sz="1800" dirty="0">
                <a:solidFill>
                  <a:schemeClr val="bg1"/>
                </a:solidFill>
              </a:rPr>
              <a:t>, </a:t>
            </a:r>
            <a:r>
              <a:rPr lang="ko-KR" altLang="en-US" sz="1800" dirty="0">
                <a:solidFill>
                  <a:schemeClr val="bg1"/>
                </a:solidFill>
              </a:rPr>
              <a:t>여자 암 발생자수 그래프를 보면</a:t>
            </a:r>
            <a:r>
              <a:rPr lang="en-US" altLang="ko-KR" sz="1800" dirty="0">
                <a:solidFill>
                  <a:schemeClr val="bg1"/>
                </a:solidFill>
              </a:rPr>
              <a:t>, </a:t>
            </a:r>
            <a:r>
              <a:rPr lang="ko-KR" altLang="en-US" sz="1800" dirty="0">
                <a:solidFill>
                  <a:schemeClr val="bg1"/>
                </a:solidFill>
              </a:rPr>
              <a:t>공통적으로 수도권인 서울특별시와 경기도에서 많은 발생자수를 나타내고 있음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C6BEE1-0C7F-43B5-9460-D7F24718F400}"/>
              </a:ext>
            </a:extLst>
          </p:cNvPr>
          <p:cNvSpPr txBox="1"/>
          <p:nvPr/>
        </p:nvSpPr>
        <p:spPr>
          <a:xfrm>
            <a:off x="5021453" y="4991697"/>
            <a:ext cx="6724063" cy="92333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↑ 대도시라는 이유일 수 도 있지만</a:t>
            </a:r>
            <a:r>
              <a:rPr lang="en-US" altLang="ko-KR" sz="1800" dirty="0">
                <a:solidFill>
                  <a:schemeClr val="bg1"/>
                </a:solidFill>
              </a:rPr>
              <a:t>, “</a:t>
            </a:r>
            <a:r>
              <a:rPr lang="ko-KR" altLang="en-US" sz="1800" dirty="0">
                <a:solidFill>
                  <a:schemeClr val="bg1"/>
                </a:solidFill>
              </a:rPr>
              <a:t>대도시에는 식당이 더 많아서</a:t>
            </a:r>
            <a:r>
              <a:rPr lang="en-US" altLang="ko-KR" sz="1800" dirty="0">
                <a:solidFill>
                  <a:schemeClr val="bg1"/>
                </a:solidFill>
              </a:rPr>
              <a:t>, </a:t>
            </a:r>
            <a:r>
              <a:rPr lang="ko-KR" altLang="en-US" sz="1800" dirty="0">
                <a:solidFill>
                  <a:schemeClr val="bg1"/>
                </a:solidFill>
              </a:rPr>
              <a:t>아니면 공장이 많아서</a:t>
            </a:r>
            <a:r>
              <a:rPr lang="en-US" altLang="ko-KR" sz="1800" dirty="0">
                <a:solidFill>
                  <a:schemeClr val="bg1"/>
                </a:solidFill>
              </a:rPr>
              <a:t>, </a:t>
            </a:r>
            <a:r>
              <a:rPr lang="ko-KR" altLang="en-US" sz="1800" dirty="0">
                <a:solidFill>
                  <a:schemeClr val="bg1"/>
                </a:solidFill>
              </a:rPr>
              <a:t>번화가가 많아서</a:t>
            </a:r>
            <a:r>
              <a:rPr lang="en-US" altLang="ko-KR" sz="1800" dirty="0">
                <a:solidFill>
                  <a:schemeClr val="bg1"/>
                </a:solidFill>
              </a:rPr>
              <a:t>“ </a:t>
            </a:r>
            <a:r>
              <a:rPr lang="ko-KR" altLang="en-US" sz="1800" dirty="0">
                <a:solidFill>
                  <a:schemeClr val="bg1"/>
                </a:solidFill>
              </a:rPr>
              <a:t>라는 주제를 가지고 다양한 데이터 분석을 해보고 싶은 생각이 들었음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  <a:r>
              <a:rPr lang="ko-KR" altLang="en-US" sz="1800" dirty="0">
                <a:solidFill>
                  <a:schemeClr val="bg1"/>
                </a:solidFill>
              </a:rPr>
              <a:t> </a:t>
            </a:r>
            <a:r>
              <a:rPr lang="en-US" altLang="ko-KR" sz="1800" dirty="0">
                <a:solidFill>
                  <a:schemeClr val="bg1"/>
                </a:solidFill>
              </a:rPr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2072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0E0FDF-0DF2-45F7-BB10-C7B869E1CF16}"/>
              </a:ext>
            </a:extLst>
          </p:cNvPr>
          <p:cNvSpPr txBox="1"/>
          <p:nvPr/>
        </p:nvSpPr>
        <p:spPr>
          <a:xfrm>
            <a:off x="687977" y="557349"/>
            <a:ext cx="375339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실험결과 및 분석</a:t>
            </a:r>
            <a:endParaRPr lang="en-US" altLang="ko-KR" sz="40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분석결과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8BE6CA-A696-4762-B78D-91A053C5164A}"/>
              </a:ext>
            </a:extLst>
          </p:cNvPr>
          <p:cNvSpPr txBox="1"/>
          <p:nvPr/>
        </p:nvSpPr>
        <p:spPr>
          <a:xfrm>
            <a:off x="687977" y="2090432"/>
            <a:ext cx="3997233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연도별 암 발생자수 그래프 시각화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C7E98F0-453C-4FF8-B67E-BAE8B49A95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655" y="127861"/>
            <a:ext cx="4897464" cy="297954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C0C91D6-FEF6-4045-8664-7CFA654C7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655" y="3429000"/>
            <a:ext cx="4897464" cy="29795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3B27F9-984D-4BA6-A18C-60BD553B0076}"/>
              </a:ext>
            </a:extLst>
          </p:cNvPr>
          <p:cNvSpPr txBox="1"/>
          <p:nvPr/>
        </p:nvSpPr>
        <p:spPr>
          <a:xfrm>
            <a:off x="687974" y="2647802"/>
            <a:ext cx="3997233" cy="92333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→ 이 그래프는 </a:t>
            </a:r>
            <a:r>
              <a:rPr lang="en-US" altLang="ko-KR" sz="1800" dirty="0">
                <a:solidFill>
                  <a:schemeClr val="bg1"/>
                </a:solidFill>
              </a:rPr>
              <a:t>1993</a:t>
            </a:r>
            <a:r>
              <a:rPr lang="ko-KR" altLang="en-US" sz="1800" dirty="0">
                <a:solidFill>
                  <a:schemeClr val="bg1"/>
                </a:solidFill>
              </a:rPr>
              <a:t>년 부터 </a:t>
            </a:r>
            <a:r>
              <a:rPr lang="en-US" altLang="ko-KR" sz="1800" dirty="0">
                <a:solidFill>
                  <a:schemeClr val="bg1"/>
                </a:solidFill>
              </a:rPr>
              <a:t>2016</a:t>
            </a:r>
            <a:r>
              <a:rPr lang="ko-KR" altLang="en-US" sz="1800" dirty="0">
                <a:solidFill>
                  <a:schemeClr val="bg1"/>
                </a:solidFill>
              </a:rPr>
              <a:t>년 까지 </a:t>
            </a:r>
            <a:r>
              <a:rPr lang="en-US" altLang="ko-KR" sz="1800" dirty="0">
                <a:solidFill>
                  <a:schemeClr val="bg1"/>
                </a:solidFill>
              </a:rPr>
              <a:t>24</a:t>
            </a:r>
            <a:r>
              <a:rPr lang="ko-KR" altLang="en-US" sz="1800" dirty="0">
                <a:solidFill>
                  <a:schemeClr val="bg1"/>
                </a:solidFill>
              </a:rPr>
              <a:t>개의 암 유병자수가 얼마나 증가했고 감소하였는지 보여주는 그래프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F37E6C-35B8-46F2-A61A-FAF2366264EE}"/>
              </a:ext>
            </a:extLst>
          </p:cNvPr>
          <p:cNvSpPr txBox="1"/>
          <p:nvPr/>
        </p:nvSpPr>
        <p:spPr>
          <a:xfrm>
            <a:off x="687974" y="3759170"/>
            <a:ext cx="3997233" cy="92333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→ </a:t>
            </a:r>
            <a:r>
              <a:rPr lang="en-US" altLang="ko-KR" sz="1800" dirty="0">
                <a:solidFill>
                  <a:schemeClr val="bg1"/>
                </a:solidFill>
              </a:rPr>
              <a:t>1993</a:t>
            </a:r>
            <a:r>
              <a:rPr lang="ko-KR" altLang="en-US" sz="1800" dirty="0">
                <a:solidFill>
                  <a:schemeClr val="bg1"/>
                </a:solidFill>
              </a:rPr>
              <a:t>년도에 유병자수가 가장 많았던 위암은 </a:t>
            </a:r>
            <a:r>
              <a:rPr lang="en-US" altLang="ko-KR" sz="1800" dirty="0">
                <a:solidFill>
                  <a:schemeClr val="bg1"/>
                </a:solidFill>
              </a:rPr>
              <a:t>2016</a:t>
            </a:r>
            <a:r>
              <a:rPr lang="ko-KR" altLang="en-US" sz="1800" dirty="0">
                <a:solidFill>
                  <a:schemeClr val="bg1"/>
                </a:solidFill>
              </a:rPr>
              <a:t>년도에 감소하였고</a:t>
            </a:r>
            <a:r>
              <a:rPr lang="en-US" altLang="ko-KR" sz="1800" dirty="0">
                <a:solidFill>
                  <a:schemeClr val="bg1"/>
                </a:solidFill>
              </a:rPr>
              <a:t>, </a:t>
            </a:r>
            <a:r>
              <a:rPr lang="ko-KR" altLang="en-US" sz="1800" dirty="0">
                <a:solidFill>
                  <a:schemeClr val="bg1"/>
                </a:solidFill>
              </a:rPr>
              <a:t>유병자수가 적었던 갑상선암은 증가하였음</a:t>
            </a:r>
            <a:r>
              <a:rPr lang="en-US" altLang="ko-KR" sz="1800" dirty="0">
                <a:solidFill>
                  <a:schemeClr val="bg1"/>
                </a:solidFill>
              </a:rPr>
              <a:t>.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9B83E7-2A1C-4A4A-BFFF-137C3AD5BD7A}"/>
              </a:ext>
            </a:extLst>
          </p:cNvPr>
          <p:cNvSpPr txBox="1"/>
          <p:nvPr/>
        </p:nvSpPr>
        <p:spPr>
          <a:xfrm>
            <a:off x="687974" y="4918774"/>
            <a:ext cx="3997233" cy="1600438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FFFF00"/>
                </a:solidFill>
              </a:rPr>
              <a:t>★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>
                <a:solidFill>
                  <a:srgbClr val="FFFF00"/>
                </a:solidFill>
              </a:rPr>
              <a:t>위 암 예방법 ★</a:t>
            </a:r>
            <a:endParaRPr lang="en-US" altLang="ko-KR" sz="1400" dirty="0">
              <a:solidFill>
                <a:srgbClr val="FFFF00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ⓐ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sz="1400" dirty="0">
                <a:solidFill>
                  <a:schemeClr val="bg1"/>
                </a:solidFill>
              </a:rPr>
              <a:t>금연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그리고 간접흡연 피하기</a:t>
            </a:r>
            <a:endParaRPr lang="en-US" altLang="ko-KR" sz="1400" dirty="0">
              <a:solidFill>
                <a:schemeClr val="bg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ⓑ 과도한 염분 섭취 자제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그리고 신선한 과일과 채소 섭취</a:t>
            </a:r>
            <a:endParaRPr lang="en-US" altLang="ko-KR" sz="1400" dirty="0">
              <a:solidFill>
                <a:schemeClr val="bg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Ⓒ 음식물 냉장보관</a:t>
            </a:r>
            <a:endParaRPr lang="en-US" altLang="ko-KR" sz="1400" dirty="0">
              <a:solidFill>
                <a:schemeClr val="bg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Ⓓ </a:t>
            </a:r>
            <a:r>
              <a:rPr lang="ko-KR" altLang="en-US" sz="1400" dirty="0" err="1">
                <a:solidFill>
                  <a:schemeClr val="bg1"/>
                </a:solidFill>
              </a:rPr>
              <a:t>헬리코박터균</a:t>
            </a:r>
            <a:r>
              <a:rPr lang="ko-KR" altLang="en-US" sz="1400" dirty="0">
                <a:solidFill>
                  <a:schemeClr val="bg1"/>
                </a:solidFill>
              </a:rPr>
              <a:t> 치료</a:t>
            </a:r>
            <a:endParaRPr lang="en-US" altLang="ko-KR" sz="1400" dirty="0">
              <a:solidFill>
                <a:schemeClr val="bg1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</a:rPr>
              <a:t>Ⓔ 위내시경 검사</a:t>
            </a:r>
          </a:p>
        </p:txBody>
      </p:sp>
    </p:spTree>
    <p:extLst>
      <p:ext uri="{BB962C8B-B14F-4D97-AF65-F5344CB8AC3E}">
        <p14:creationId xmlns:p14="http://schemas.microsoft.com/office/powerpoint/2010/main" val="2888487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E7E5B6-A511-4546-996C-27508844A48A}"/>
              </a:ext>
            </a:extLst>
          </p:cNvPr>
          <p:cNvSpPr txBox="1"/>
          <p:nvPr/>
        </p:nvSpPr>
        <p:spPr>
          <a:xfrm>
            <a:off x="687977" y="557349"/>
            <a:ext cx="375339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실험결과 및 분석</a:t>
            </a:r>
            <a:endParaRPr lang="en-US" altLang="ko-KR" sz="4000" dirty="0">
              <a:solidFill>
                <a:schemeClr val="bg1"/>
              </a:solidFill>
            </a:endParaRPr>
          </a:p>
          <a:p>
            <a:r>
              <a:rPr lang="ko-KR" altLang="en-US" sz="2800" dirty="0">
                <a:solidFill>
                  <a:schemeClr val="bg1"/>
                </a:solidFill>
              </a:rPr>
              <a:t>분석결과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35636-17A9-4546-9CC4-B9D10421EFFD}"/>
              </a:ext>
            </a:extLst>
          </p:cNvPr>
          <p:cNvSpPr txBox="1"/>
          <p:nvPr/>
        </p:nvSpPr>
        <p:spPr>
          <a:xfrm>
            <a:off x="687977" y="2090432"/>
            <a:ext cx="3997233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</a:t>
            </a:r>
            <a:r>
              <a:rPr lang="en-US" altLang="ko-KR" sz="1800" dirty="0">
                <a:solidFill>
                  <a:schemeClr val="bg1"/>
                </a:solidFill>
              </a:rPr>
              <a:t>24</a:t>
            </a:r>
            <a:r>
              <a:rPr lang="ko-KR" altLang="en-US" sz="1800" dirty="0">
                <a:solidFill>
                  <a:schemeClr val="bg1"/>
                </a:solidFill>
              </a:rPr>
              <a:t>개의 암 빈도수로 워드 클라우드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AF403-72D3-4D7D-A3C8-80F197D7D1B5}"/>
              </a:ext>
            </a:extLst>
          </p:cNvPr>
          <p:cNvSpPr txBox="1"/>
          <p:nvPr/>
        </p:nvSpPr>
        <p:spPr>
          <a:xfrm>
            <a:off x="687977" y="2669408"/>
            <a:ext cx="3997233" cy="646331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↓ </a:t>
            </a:r>
            <a:r>
              <a:rPr lang="en-US" altLang="ko-KR" sz="1800" dirty="0">
                <a:solidFill>
                  <a:schemeClr val="bg1"/>
                </a:solidFill>
              </a:rPr>
              <a:t>24</a:t>
            </a:r>
            <a:r>
              <a:rPr lang="ko-KR" altLang="en-US" sz="1800" dirty="0">
                <a:solidFill>
                  <a:schemeClr val="bg1"/>
                </a:solidFill>
              </a:rPr>
              <a:t>개의 암 유병자수 데이터를 가지고 빈도수를 추출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6425672-CEBF-46A8-99C1-1FD21A0AC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76" y="3542262"/>
            <a:ext cx="3997233" cy="28805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99B22B-1024-44A2-814D-641303CA04C8}"/>
              </a:ext>
            </a:extLst>
          </p:cNvPr>
          <p:cNvSpPr txBox="1"/>
          <p:nvPr/>
        </p:nvSpPr>
        <p:spPr>
          <a:xfrm>
            <a:off x="5914746" y="557349"/>
            <a:ext cx="3997233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↓ 워드 클라우드를 씌울 십자가 사진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8BC6AAD-562A-4C58-9813-50F806E8E7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746" y="1126735"/>
            <a:ext cx="3997233" cy="21890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A024790-D016-46C2-98DC-B7CCEA866D7B}"/>
              </a:ext>
            </a:extLst>
          </p:cNvPr>
          <p:cNvSpPr txBox="1"/>
          <p:nvPr/>
        </p:nvSpPr>
        <p:spPr>
          <a:xfrm>
            <a:off x="5914746" y="3637200"/>
            <a:ext cx="3997233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</a:rPr>
              <a:t>● ↓ 십자가 사진에 워드 클라우드 적용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9623A37-DFD1-4B74-8AEB-95D084F423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746" y="4327994"/>
            <a:ext cx="3997233" cy="209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918996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RegularSeedLeftStep">
      <a:dk1>
        <a:srgbClr val="000000"/>
      </a:dk1>
      <a:lt1>
        <a:srgbClr val="FFFFFF"/>
      </a:lt1>
      <a:dk2>
        <a:srgbClr val="30241B"/>
      </a:dk2>
      <a:lt2>
        <a:srgbClr val="F1F0F3"/>
      </a:lt2>
      <a:accent1>
        <a:srgbClr val="8BAC44"/>
      </a:accent1>
      <a:accent2>
        <a:srgbClr val="AEA33A"/>
      </a:accent2>
      <a:accent3>
        <a:srgbClr val="C3874D"/>
      </a:accent3>
      <a:accent4>
        <a:srgbClr val="B1433B"/>
      </a:accent4>
      <a:accent5>
        <a:srgbClr val="C34D75"/>
      </a:accent5>
      <a:accent6>
        <a:srgbClr val="B13B95"/>
      </a:accent6>
      <a:hlink>
        <a:srgbClr val="7E5BC8"/>
      </a:hlink>
      <a:folHlink>
        <a:srgbClr val="7F7F7F"/>
      </a:folHlink>
    </a:clrScheme>
    <a:fontScheme name="Custom 56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605</Words>
  <Application>Microsoft Office PowerPoint</Application>
  <PresentationFormat>와이드스크린</PresentationFormat>
  <Paragraphs>71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-apple-system</vt:lpstr>
      <vt:lpstr>AvenirNext LT Pro Medium</vt:lpstr>
      <vt:lpstr>Microsoft GothicNeo</vt:lpstr>
      <vt:lpstr>Arial</vt:lpstr>
      <vt:lpstr>BlockprintVTI</vt:lpstr>
      <vt:lpstr>암 통계율 분석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암 통계율 분석</dc:title>
  <dc:creator>현우 반</dc:creator>
  <cp:lastModifiedBy>현우 반</cp:lastModifiedBy>
  <cp:revision>14</cp:revision>
  <dcterms:created xsi:type="dcterms:W3CDTF">2021-01-02T04:48:04Z</dcterms:created>
  <dcterms:modified xsi:type="dcterms:W3CDTF">2022-10-06T05:46:49Z</dcterms:modified>
</cp:coreProperties>
</file>

<file path=docProps/thumbnail.jpeg>
</file>